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489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8_1#bab82d1df?vcp=1&amp;vop=1&amp;pid=604043526&amp;color=36,64,97&amp;vtp=1&amp;bt=1&amp;bbb=1"/>
          <p:cNvSpPr/>
          <p:nvPr/>
        </p:nvSpPr>
        <p:spPr>
          <a:xfrm>
            <a:off x="539496" y="234059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如果取到的芯片是次品，分别求出该芯片是第1台机器、第2台机器、第3台机器生产的概率.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9_1#bab82d1df?vcp=1&amp;vop=1&amp;pid=604043526&amp;color=36,64,97&amp;vtp=1&amp;bbb=1"/>
              <p:cNvSpPr/>
              <p:nvPr/>
            </p:nvSpPr>
            <p:spPr>
              <a:xfrm>
                <a:off x="539496" y="2714230"/>
                <a:ext cx="11109960" cy="1935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【解】结合（1）可知，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0.01×0.30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0.01×0.40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0.02×0.30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如果取到的芯片是次品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，则该芯片是第1台机器、第2台机器、第3台机器生产的概率分别为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9_1#bab82d1df?vcp=1&amp;vop=1&amp;pid=6040435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4230"/>
                <a:ext cx="11109960" cy="1935671"/>
              </a:xfrm>
              <a:prstGeom prst="rect">
                <a:avLst/>
              </a:prstGeom>
              <a:blipFill>
                <a:blip r:embed="rId3"/>
                <a:stretch>
                  <a:fillRect l="-1317" b="-40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_1#6a8bcee47?vcp=1&amp;vop=1&amp;pid=8a2722b6f&amp;color=36,64,97&amp;vtp=1&amp;bt=1&amp;bbb=1&amp;hb=1"/>
              <p:cNvSpPr/>
              <p:nvPr/>
            </p:nvSpPr>
            <p:spPr>
              <a:xfrm>
                <a:off x="539496" y="141410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[山东烟台一中2024高二月考]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一学生接连参加同一课程的两次考试，第一次及格的概率为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.若第一次及格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则第二次及格的概率也为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;若第一次不及格则第二次及格的概率为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.若已知他第二次已经及格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，求他第一次及格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0_1#6a8bcee47?vcp=1&amp;vop=1&amp;pid=8a2722b6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4100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372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_1#6a8bcee47?vcp=1&amp;vop=1&amp;pid=8a2722b6f&amp;color=36,64,97&amp;vtp=1&amp;bbb=1"/>
              <p:cNvSpPr/>
              <p:nvPr/>
            </p:nvSpPr>
            <p:spPr>
              <a:xfrm>
                <a:off x="539496" y="2609043"/>
                <a:ext cx="11109960" cy="2882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【解】记“该学生第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次考试及格”为事件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1_1#6a8bcee47?vcp=1&amp;vop=1&amp;pid=8a2722b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9043"/>
                <a:ext cx="11109960" cy="2882900"/>
              </a:xfrm>
              <a:prstGeom prst="rect">
                <a:avLst/>
              </a:prstGeom>
              <a:blipFill>
                <a:blip r:embed="rId4"/>
                <a:stretch>
                  <a:fillRect l="-1317" b="-2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f097aae9?vcp=1&amp;pid=8a2722b6f&amp;color=36,64,97&amp;vtp=1&amp;bt=1&amp;bbb=1"/>
          <p:cNvSpPr/>
          <p:nvPr/>
        </p:nvSpPr>
        <p:spPr>
          <a:xfrm>
            <a:off x="539496" y="2530303"/>
            <a:ext cx="11109960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1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全概率公式和贝叶斯公式的选择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若随机试验可以看成分两个阶段进行，且第一阶段的各试验具体结果怎样未知，则（1）若要求的是第二阶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段某一个结果发生的概率，则用全概率公式；（2）若第二阶段的某一个结果是已知的，要求的是此结果为第一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阶段某一个结果所引起的概率，一般用贝叶斯公式，类似于求条件概率.熟记这个特征，在遇到相关的题目时，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244061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可以准确地选择公式进行计算，保证解题的准确高效.</a:t>
            </a:r>
            <a:endParaRPr lang="en-US" altLang="zh-CN" sz="1800" dirty="0"/>
          </a:p>
        </p:txBody>
      </p:sp>
      <p:pic>
        <p:nvPicPr>
          <p:cNvPr id="3" name="P_6_BD#ff097aae9?vcp=1&amp;pid=8a2722b6f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58973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b3957374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b3957374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b3957374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ed2a6fd6c.fixed?vcp=1&amp;pid=b3957374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ed2a6fd6c.fixed?vcp=1&amp;pid=b3957374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</a:t>
            </a:r>
            <a:endParaRPr lang="en-US" altLang="zh-CN" sz="5400" dirty="0"/>
          </a:p>
        </p:txBody>
      </p:sp>
      <p:sp>
        <p:nvSpPr>
          <p:cNvPr id="4" name="C_2_BD#ed2a6fd6c.fixed?vcp=1&amp;pid=b3957374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990695c1.fixed?vcp=1&amp;pid=ed2a6fd6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9990695c1.fixed?vcp=1&amp;pid=ed2a6fd6c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8.1.2</a:t>
            </a:r>
            <a:endParaRPr lang="en-US" altLang="zh-CN" sz="5400" dirty="0"/>
          </a:p>
        </p:txBody>
      </p:sp>
      <p:sp>
        <p:nvSpPr>
          <p:cNvPr id="4" name="C_3#9990695c1.fixed?vcp=1&amp;pid=ed2a6fd6c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endParaRPr lang="en-US" altLang="zh-CN" sz="5400" dirty="0"/>
          </a:p>
        </p:txBody>
      </p:sp>
      <p:pic>
        <p:nvPicPr>
          <p:cNvPr id="5" name="C_3#9990695c1.fixed?vcp=1&amp;pid=ed2a6fd6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9990695c1.fixed?vcp=1&amp;pid=ed2a6fd6c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8.1.3</a:t>
            </a:r>
            <a:endParaRPr lang="en-US" altLang="zh-CN" sz="5400" dirty="0"/>
          </a:p>
        </p:txBody>
      </p:sp>
      <p:sp>
        <p:nvSpPr>
          <p:cNvPr id="7" name="C_3_BD#9990695c1.fixed?vcp=1&amp;pid=ed2a6fd6c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8d4795b81?lid=9f69e8de4&amp;cid=9f69e8de4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endParaRPr lang="en-US" altLang="zh-CN" sz="1800" dirty="0"/>
          </a:p>
        </p:txBody>
      </p:sp>
      <p:sp>
        <p:nvSpPr>
          <p:cNvPr id="3" name="C_1#目录1:8d4795b81?lid=4e956f588&amp;cid=4e956f588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</a:t>
            </a:r>
            <a:endParaRPr lang="en-US" altLang="zh-CN" sz="1800" dirty="0"/>
          </a:p>
        </p:txBody>
      </p:sp>
      <p:sp>
        <p:nvSpPr>
          <p:cNvPr id="4" name="C_1#目录1:8d4795b81?lid=1763dbc44&amp;cid=1763dbc44&amp;vtp=1&amp;bbb=1">
            <a:hlinkClick r:id="rId4" action="ppaction://hlinksldjump"/>
          </p:cNvPr>
          <p:cNvSpPr/>
          <p:nvPr/>
        </p:nvSpPr>
        <p:spPr>
          <a:xfrm>
            <a:off x="6044184" y="39502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全概率公式的应用</a:t>
            </a:r>
            <a:endParaRPr lang="en-US" altLang="zh-CN" sz="1800" dirty="0"/>
          </a:p>
        </p:txBody>
      </p:sp>
      <p:sp>
        <p:nvSpPr>
          <p:cNvPr id="5" name="C_1#目录1:8d4795b81?lid=8a2722b6f&amp;cid=8a2722b6f&amp;vtp=1&amp;bbb=1">
            <a:hlinkClick r:id="rId5" action="ppaction://hlinksldjump"/>
          </p:cNvPr>
          <p:cNvSpPr/>
          <p:nvPr/>
        </p:nvSpPr>
        <p:spPr>
          <a:xfrm>
            <a:off x="6044184" y="434340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贝叶斯公式的应用</a:t>
            </a:r>
            <a:endParaRPr lang="en-US" altLang="zh-CN" sz="1800" dirty="0"/>
          </a:p>
        </p:txBody>
      </p:sp>
      <p:pic>
        <p:nvPicPr>
          <p:cNvPr id="6" name="O_0#目录1:8d4795b81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7" name="O_0#目录1:8d4795b81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8" name="O_0#目录1:8d4795b81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9" name="O_0#目录1:8d4795b81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0" name="O_0#目录1:8d4795b81.fixed?lid=8d4795b81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1" name="O_0#目录1:8d4795b81.fixed?lid=f2e372f16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d4795b81?vcp=1&amp;pid=9990695c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8d4795b81?vcp=1&amp;pid=9990695c1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9f69e8de4?vcp=1&amp;pid=8d4795b81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</a:t>
            </a:r>
            <a:endParaRPr lang="en-US" altLang="zh-CN" sz="2200" dirty="0"/>
          </a:p>
        </p:txBody>
      </p:sp>
      <p:sp>
        <p:nvSpPr>
          <p:cNvPr id="5" name="C_5_BD#4e956f588?vcp=1&amp;pid=8d4795b81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贝叶斯公式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2e372f16?vcp=1&amp;pid=9990695c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f2e372f16?vcp=1&amp;pid=9990695c1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1763dbc44?vcp=1&amp;pid=f2e372f16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f337c1c0f?vcp=1&amp;vop=1&amp;pid=1763dbc44&amp;color=36,64,97&amp;vtp=1&amp;bbb=1&amp;hb=1"/>
              <p:cNvSpPr/>
              <p:nvPr/>
            </p:nvSpPr>
            <p:spPr>
              <a:xfrm>
                <a:off x="539496" y="197873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设某工厂有两个车间生产同种型号的家用电器，一车间的次品率为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,二车间的次品率为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，两个车间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的成品都混合堆放在一个仓库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.假设一、二车间生产的成品数量比例为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，现有一客户从成品仓库中随机提一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台产品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，求该产品合格的概率.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_1#f337c1c0f?vcp=1&amp;vop=1&amp;pid=1763dbc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32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22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2_1#f337c1c0f?vcp=1&amp;vop=1&amp;pid=1763dbc44&amp;color=36,64,97&amp;vtp=1&amp;bbb=1&amp;hb=1"/>
              <p:cNvSpPr/>
              <p:nvPr/>
            </p:nvSpPr>
            <p:spPr>
              <a:xfrm>
                <a:off x="539496" y="3177881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【解】设“提出的一台产品是合格品”为事件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，“提出的一台产品是第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车间生产的”为事件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)=0.85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,由全概率公式得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)=0.4×0.85+0.6×0.88=0.868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2_1#f337c1c0f?vcp=1&amp;vop=1&amp;pid=1763dbc4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7881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a2722b6f?vcp=1&amp;pid=f2e372f16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贝叶斯公式的应用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_1#3c5808cb1?vcp=1&amp;vop=1&amp;pid=8a2722b6f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某厂的产品中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是合格品.现有一验收方法，把合格品判为“合格品”的概率为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，把非合格品判为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“合格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”的概率为0.05.当用此验收方法判一产品为“合格品”时，求此产品为合格品的概率.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3_1#3c5808cb1?vcp=1&amp;vop=1&amp;pid=8a2722b6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15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4_1#3c5808cb1?vcp=1&amp;vop=1&amp;pid=8a2722b6f&amp;color=36,64,97&amp;vtp=1&amp;bbb=1"/>
              <p:cNvSpPr/>
              <p:nvPr/>
            </p:nvSpPr>
            <p:spPr>
              <a:xfrm>
                <a:off x="539496" y="2092666"/>
                <a:ext cx="11109960" cy="294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【解】设“一产品经验收被判为‘合格品’”为事件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，“一产品为合格品”为事件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)=0.96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0.96×0.98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0.96×0.98+0.04×0.05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≈0.997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一产品经验收被判为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“合格品”时，此产品为合格品的概率约为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0.997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4_1#3c5808cb1?vcp=1&amp;vop=1&amp;pid=8a2722b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2944940"/>
              </a:xfrm>
              <a:prstGeom prst="rect">
                <a:avLst/>
              </a:prstGeom>
              <a:blipFill>
                <a:blip r:embed="rId4"/>
                <a:stretch>
                  <a:fillRect l="-1317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_1#604043526?vcp=1&amp;vop=1&amp;pid=8a2722b6f&amp;color=36,64,97&amp;vtp=1&amp;bt=1&amp;bbb=1&amp;hb=1"/>
              <p:cNvSpPr/>
              <p:nvPr/>
            </p:nvSpPr>
            <p:spPr>
              <a:xfrm>
                <a:off x="539496" y="1286084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[山东东营2024高二月考]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芯片是二十一世纪核心的科技产品，随着我国科技的不断发展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，我们在芯片技术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上取得了重大突破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.某芯片代工公司有3台机器生产同一型号的芯片，第1，2台生产的次品率均为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3台生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，生产出来的芯片混放在一起.已知第1，2，3台机器生产的芯片数分别占总数的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5_1#604043526?vcp=1&amp;vop=1&amp;pid=8a2722b6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6084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r="-1262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6_1#eba8e8bdb?vcp=1&amp;vop=1&amp;pid=604043526&amp;color=36,64,97&amp;vtp=1&amp;bbb=1"/>
          <p:cNvSpPr/>
          <p:nvPr/>
        </p:nvSpPr>
        <p:spPr>
          <a:xfrm>
            <a:off x="539496" y="289542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求任取一个芯片是正品的概率；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7_1#eba8e8bdb?vcp=1&amp;vop=1&amp;pid=604043526&amp;color=36,64,97&amp;vtp=1&amp;bbb=1&amp;hb=1"/>
              <p:cNvSpPr/>
              <p:nvPr/>
            </p:nvSpPr>
            <p:spPr>
              <a:xfrm>
                <a:off x="539496" y="3259918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“机器生产的芯片为次品”，记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台机器生产的芯片,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)=0.01</m:t>
                    </m:r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)=0.01×0.30+0.01×0.40+0.02×0.30=0.013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)=1−0.013=0.987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即任取一个芯片是正品的概率为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0.987.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7_1#eba8e8bdb?vcp=1&amp;vop=1&amp;pid=60404352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9918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宽屏</PresentationFormat>
  <Paragraphs>80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2025-10-21T07:55:42Z</dcterms:created>
  <dcterms:modified xsi:type="dcterms:W3CDTF">2025-10-21T08:00:35Z</dcterms:modified>
  <cp:category/>
  <cp:contentStatus/>
</cp:coreProperties>
</file>